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0"/>
  </p:notesMasterIdLst>
  <p:sldIdLst>
    <p:sldId id="256" r:id="rId2"/>
    <p:sldId id="257" r:id="rId3"/>
    <p:sldId id="258" r:id="rId4"/>
    <p:sldId id="260" r:id="rId5"/>
    <p:sldId id="261" r:id="rId6"/>
    <p:sldId id="263" r:id="rId7"/>
    <p:sldId id="262" r:id="rId8"/>
    <p:sldId id="259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2766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DDCB5B3A-CDD4-4115-B635-4F12A389BD96}" type="datetimeFigureOut">
              <a:rPr lang="en-US"/>
              <a:pPr>
                <a:defRPr/>
              </a:pPr>
              <a:t>4/16/2009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3763CD4-B265-4578-A8F6-02022ED2796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4BF9863-7C4F-440F-88E2-752A4333E9F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BB93EEF-24B6-4886-A7A4-931A3B51BCE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2B99350-1BF4-4E47-B835-E5827799102D}" type="datetimeFigureOut">
              <a:rPr lang="en-US"/>
              <a:pPr>
                <a:defRPr/>
              </a:pPr>
              <a:t>4/16/2009</a:t>
            </a:fld>
            <a:endParaRPr lang="en-US" dirty="0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576683E-3769-4010-99B7-C3F332AD219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5FE3A-075E-4420-9E14-0DCFA68518E9}" type="datetimeFigureOut">
              <a:rPr lang="en-US"/>
              <a:pPr>
                <a:defRPr/>
              </a:pPr>
              <a:t>4/16/2009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6BBF8-BEA2-4C1A-BCE1-FC1E06EEE00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812F75-35EF-4375-B69D-44777AB1F9E6}" type="datetimeFigureOut">
              <a:rPr lang="en-US"/>
              <a:pPr>
                <a:defRPr/>
              </a:pPr>
              <a:t>4/16/2009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612512-F239-4ACB-9C95-916DAB1AF14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8A157-01DF-4941-AD03-128C6C2FC012}" type="datetimeFigureOut">
              <a:rPr lang="en-US"/>
              <a:pPr>
                <a:defRPr/>
              </a:pPr>
              <a:t>4/16/2009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8A9DC-9E5A-45CD-A246-32FE9322CF3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1A5C556-B63D-456C-8942-85934A300F8B}" type="datetimeFigureOut">
              <a:rPr lang="en-US"/>
              <a:pPr>
                <a:defRPr/>
              </a:pPr>
              <a:t>4/16/2009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985EED5-988A-4E02-80A5-C6148E1B872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03F0EC9-0855-4713-925E-ADE203D9EB09}" type="datetimeFigureOut">
              <a:rPr lang="en-US"/>
              <a:pPr>
                <a:defRPr/>
              </a:pPr>
              <a:t>4/16/2009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1101279-05C7-4D08-9328-15E6A540C87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56FE8CB-885C-44B4-87C0-367FD94A3570}" type="datetimeFigureOut">
              <a:rPr lang="en-US"/>
              <a:pPr>
                <a:defRPr/>
              </a:pPr>
              <a:t>4/16/2009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4B31009-A9A3-4246-8761-73301F09767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3041B5C-5D16-4A04-ABBF-9456F010B0FC}" type="datetimeFigureOut">
              <a:rPr lang="en-US"/>
              <a:pPr>
                <a:defRPr/>
              </a:pPr>
              <a:t>4/16/2009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50E5C01-6DCD-413A-A3FF-405C7B4BAEC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38C3E8-C588-4E07-92B2-50F0FEEC3A10}" type="datetimeFigureOut">
              <a:rPr lang="en-US"/>
              <a:pPr>
                <a:defRPr/>
              </a:pPr>
              <a:t>4/16/2009</a:t>
            </a:fld>
            <a:endParaRPr lang="en-US" dirty="0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A55BE9-B3B1-48EC-B384-8D04528156D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04D5792-372A-43BF-AEC7-DBA8868A2674}" type="datetimeFigureOut">
              <a:rPr lang="en-US"/>
              <a:pPr>
                <a:defRPr/>
              </a:pPr>
              <a:t>4/16/2009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69C126D-CB9D-4D09-ABC9-729AB6805F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4C720B6A-DA31-4A1C-93E8-2E15C5499B92}" type="datetimeFigureOut">
              <a:rPr lang="en-US"/>
              <a:pPr>
                <a:defRPr/>
              </a:pPr>
              <a:t>4/16/2009</a:t>
            </a:fld>
            <a:endParaRPr lang="en-US" dirty="0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1170E15-F7C2-414F-A22D-DA366526EE4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04A73037-5C34-4F3A-AFE5-E6A7EC0C3015}" type="datetimeFigureOut">
              <a:rPr lang="en-US"/>
              <a:pPr>
                <a:defRPr/>
              </a:pPr>
              <a:t>4/16/2009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30D3624-72F9-43CF-927F-846D833AF0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39" r:id="rId2"/>
    <p:sldLayoutId id="2147483744" r:id="rId3"/>
    <p:sldLayoutId id="2147483745" r:id="rId4"/>
    <p:sldLayoutId id="2147483746" r:id="rId5"/>
    <p:sldLayoutId id="2147483747" r:id="rId6"/>
    <p:sldLayoutId id="2147483740" r:id="rId7"/>
    <p:sldLayoutId id="2147483748" r:id="rId8"/>
    <p:sldLayoutId id="2147483749" r:id="rId9"/>
    <p:sldLayoutId id="2147483741" r:id="rId10"/>
    <p:sldLayoutId id="214748374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VICAR Java ImageIO Plug-In Project</a:t>
            </a:r>
            <a:endParaRPr lang="en-US" dirty="0"/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/>
          <a:lstStyle/>
          <a:p>
            <a:pPr marR="0"/>
            <a:r>
              <a:rPr lang="en-US" dirty="0" smtClean="0"/>
              <a:t>Samantha Draper</a:t>
            </a:r>
          </a:p>
          <a:p>
            <a:pPr marR="0"/>
            <a:endParaRPr lang="en-US" sz="1800" dirty="0" smtClean="0"/>
          </a:p>
        </p:txBody>
      </p:sp>
      <p:pic>
        <p:nvPicPr>
          <p:cNvPr id="922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905000" cy="254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0" y="5410200"/>
            <a:ext cx="5715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/>
            <a:r>
              <a:rPr lang="en-US" sz="2000" dirty="0" smtClean="0"/>
              <a:t>Mentor: </a:t>
            </a:r>
            <a:r>
              <a:rPr lang="en-US" sz="2000" dirty="0" smtClean="0"/>
              <a:t>Saadat</a:t>
            </a:r>
            <a:r>
              <a:rPr lang="en-US" sz="2000" dirty="0" smtClean="0"/>
              <a:t> Anwar</a:t>
            </a:r>
          </a:p>
          <a:p>
            <a:pPr marR="0"/>
            <a:r>
              <a:rPr lang="en-US" sz="2000" dirty="0" smtClean="0"/>
              <a:t>The School of Earth and Space Exploration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5597966" y="6273225"/>
            <a:ext cx="354603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600" dirty="0" smtClean="0"/>
              <a:t>ASU/NASA Space Grant Symposium</a:t>
            </a:r>
          </a:p>
          <a:p>
            <a:pPr algn="r"/>
            <a:r>
              <a:rPr lang="en-US" sz="1600" dirty="0" smtClean="0"/>
              <a:t>April 17 2009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1"/>
          <p:cNvSpPr>
            <a:spLocks noGrp="1"/>
          </p:cNvSpPr>
          <p:nvPr>
            <p:ph idx="1"/>
          </p:nvPr>
        </p:nvSpPr>
        <p:spPr>
          <a:xfrm>
            <a:off x="457200" y="1481138"/>
            <a:ext cx="8382000" cy="4525962"/>
          </a:xfrm>
        </p:spPr>
        <p:txBody>
          <a:bodyPr/>
          <a:lstStyle/>
          <a:p>
            <a:r>
              <a:rPr lang="en-US" dirty="0" smtClean="0"/>
              <a:t>Project Objective</a:t>
            </a:r>
          </a:p>
          <a:p>
            <a:pPr lvl="1"/>
            <a:r>
              <a:rPr lang="en-US" dirty="0" smtClean="0"/>
              <a:t>To create a </a:t>
            </a:r>
            <a:r>
              <a:rPr lang="en-US" dirty="0" smtClean="0"/>
              <a:t>Java </a:t>
            </a:r>
            <a:r>
              <a:rPr lang="en-US" dirty="0" smtClean="0"/>
              <a:t>ImageIO</a:t>
            </a:r>
            <a:r>
              <a:rPr lang="en-US" dirty="0" smtClean="0"/>
              <a:t> </a:t>
            </a:r>
            <a:r>
              <a:rPr lang="en-US" dirty="0" smtClean="0"/>
              <a:t>Plugin</a:t>
            </a:r>
            <a:r>
              <a:rPr lang="en-US" dirty="0" smtClean="0"/>
              <a:t> for VICAR file format</a:t>
            </a:r>
          </a:p>
          <a:p>
            <a:pPr lvl="1"/>
            <a:r>
              <a:rPr lang="en-US" dirty="0" smtClean="0"/>
              <a:t>Component of </a:t>
            </a:r>
            <a:r>
              <a:rPr lang="en-US" dirty="0" smtClean="0"/>
              <a:t>Jmars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Challenges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Importance of my work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Overview</a:t>
            </a:r>
            <a:endParaRPr lang="en-US" dirty="0"/>
          </a:p>
        </p:txBody>
      </p:sp>
      <p:pic>
        <p:nvPicPr>
          <p:cNvPr id="1024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53400" y="5535613"/>
            <a:ext cx="990600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JMars</a:t>
            </a:r>
            <a:endParaRPr lang="en-US" dirty="0"/>
          </a:p>
        </p:txBody>
      </p:sp>
      <p:pic>
        <p:nvPicPr>
          <p:cNvPr id="1126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53400" y="5535613"/>
            <a:ext cx="990600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6858000" y="228600"/>
            <a:ext cx="1905000" cy="1905000"/>
          </a:xfrm>
          <a:noFill/>
        </p:spPr>
      </p:pic>
      <p:sp>
        <p:nvSpPr>
          <p:cNvPr id="11269" name="Rectangle 7"/>
          <p:cNvSpPr>
            <a:spLocks noChangeArrowheads="1"/>
          </p:cNvSpPr>
          <p:nvPr/>
        </p:nvSpPr>
        <p:spPr bwMode="auto">
          <a:xfrm>
            <a:off x="2209800" y="685800"/>
            <a:ext cx="3429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latin typeface="Lucida Sans Unicode" pitchFamily="34" charset="0"/>
              </a:rPr>
              <a:t>J</a:t>
            </a:r>
            <a:r>
              <a:rPr lang="en-US" dirty="0">
                <a:latin typeface="Lucida Sans Unicode" pitchFamily="34" charset="0"/>
              </a:rPr>
              <a:t>ava </a:t>
            </a:r>
            <a:r>
              <a:rPr lang="en-US" b="1" dirty="0">
                <a:latin typeface="Lucida Sans Unicode" pitchFamily="34" charset="0"/>
              </a:rPr>
              <a:t>M</a:t>
            </a:r>
            <a:r>
              <a:rPr lang="en-US" dirty="0">
                <a:latin typeface="Lucida Sans Unicode" pitchFamily="34" charset="0"/>
              </a:rPr>
              <a:t>ission-planning and </a:t>
            </a:r>
            <a:r>
              <a:rPr lang="en-US" b="1" dirty="0">
                <a:latin typeface="Lucida Sans Unicode" pitchFamily="34" charset="0"/>
              </a:rPr>
              <a:t>A</a:t>
            </a:r>
            <a:r>
              <a:rPr lang="en-US" dirty="0">
                <a:latin typeface="Lucida Sans Unicode" pitchFamily="34" charset="0"/>
              </a:rPr>
              <a:t>nalysis for </a:t>
            </a:r>
            <a:r>
              <a:rPr lang="en-US" b="1" dirty="0">
                <a:latin typeface="Lucida Sans Unicode" pitchFamily="34" charset="0"/>
              </a:rPr>
              <a:t>R</a:t>
            </a:r>
            <a:r>
              <a:rPr lang="en-US" dirty="0">
                <a:latin typeface="Lucida Sans Unicode" pitchFamily="34" charset="0"/>
              </a:rPr>
              <a:t>emote </a:t>
            </a:r>
            <a:r>
              <a:rPr lang="en-US" b="1" dirty="0">
                <a:latin typeface="Lucida Sans Unicode" pitchFamily="34" charset="0"/>
              </a:rPr>
              <a:t>S</a:t>
            </a:r>
            <a:r>
              <a:rPr lang="en-US" dirty="0">
                <a:latin typeface="Lucida Sans Unicode" pitchFamily="34" charset="0"/>
              </a:rPr>
              <a:t>ensing</a:t>
            </a:r>
          </a:p>
        </p:txBody>
      </p:sp>
      <p:sp>
        <p:nvSpPr>
          <p:cNvPr id="11270" name="Rectangle 8"/>
          <p:cNvSpPr>
            <a:spLocks noChangeArrowheads="1"/>
          </p:cNvSpPr>
          <p:nvPr/>
        </p:nvSpPr>
        <p:spPr bwMode="auto">
          <a:xfrm>
            <a:off x="609600" y="1676400"/>
            <a:ext cx="60198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Lucida Sans Unicode" pitchFamily="34" charset="0"/>
              </a:rPr>
              <a:t>Java-based geospatial information system developed by the Mars Space Flight Facility at Arizona State University</a:t>
            </a:r>
          </a:p>
        </p:txBody>
      </p:sp>
      <p:sp>
        <p:nvSpPr>
          <p:cNvPr id="11271" name="Rectangle 9"/>
          <p:cNvSpPr>
            <a:spLocks noChangeArrowheads="1"/>
          </p:cNvSpPr>
          <p:nvPr/>
        </p:nvSpPr>
        <p:spPr bwMode="auto">
          <a:xfrm>
            <a:off x="609600" y="2743200"/>
            <a:ext cx="5181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Lucida Sans Unicode" pitchFamily="34" charset="0"/>
              </a:rPr>
              <a:t>Used for mission planning by several NASA missions, including Mars Odyssey, Mars Global Surveyor, Mars Reconnaissance Orbiter</a:t>
            </a:r>
          </a:p>
        </p:txBody>
      </p:sp>
      <p:sp>
        <p:nvSpPr>
          <p:cNvPr id="11272" name="Rectangle 10"/>
          <p:cNvSpPr>
            <a:spLocks noChangeArrowheads="1"/>
          </p:cNvSpPr>
          <p:nvPr/>
        </p:nvSpPr>
        <p:spPr bwMode="auto">
          <a:xfrm>
            <a:off x="609600" y="4191000"/>
            <a:ext cx="4953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Lucida Sans Unicode" pitchFamily="34" charset="0"/>
              </a:rPr>
              <a:t>Used by researchers, enthusiasts and students world wide to analyze Mars data.</a:t>
            </a:r>
          </a:p>
        </p:txBody>
      </p:sp>
      <p:pic>
        <p:nvPicPr>
          <p:cNvPr id="1127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91200" y="2362200"/>
            <a:ext cx="2971800" cy="294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>
          <a:xfrm>
            <a:off x="6324600" y="2057400"/>
            <a:ext cx="28194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 smtClean="0"/>
              <a:t>http://jmars.asu.edu/wiki/index.php/Main_Page</a:t>
            </a:r>
            <a:endParaRPr lang="en-US" sz="1000" dirty="0"/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5486400" y="5105400"/>
            <a:ext cx="3429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charset="0"/>
              </a:rPr>
              <a:t>java.sun.com/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charset="0"/>
              </a:rPr>
              <a:t>javaone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charset="0"/>
              </a:rPr>
              <a:t>/images/JMARSscreenshot.jpg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VICAR File Format</a:t>
            </a:r>
            <a:endParaRPr lang="en-US" dirty="0"/>
          </a:p>
        </p:txBody>
      </p:sp>
      <p:pic>
        <p:nvPicPr>
          <p:cNvPr id="1229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53400" y="5535613"/>
            <a:ext cx="990600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5257800" y="0"/>
            <a:ext cx="3886200" cy="2309813"/>
          </a:xfrm>
          <a:noFill/>
        </p:spPr>
      </p:pic>
      <p:pic>
        <p:nvPicPr>
          <p:cNvPr id="1229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53000" y="5029200"/>
            <a:ext cx="3276600" cy="168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4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29200" y="2667000"/>
            <a:ext cx="3865563" cy="223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685800" y="1447800"/>
            <a:ext cx="4191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Lucida Sans Unicode" pitchFamily="34" charset="0"/>
              </a:rPr>
              <a:t>VICAR is one of the scientific data formats supported by JMARS</a:t>
            </a:r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685800" y="2362200"/>
            <a:ext cx="4267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Lucida Sans Unicode" pitchFamily="34" charset="0"/>
              </a:rPr>
              <a:t>It can store </a:t>
            </a:r>
            <a:r>
              <a:rPr lang="en-US" dirty="0">
                <a:latin typeface="Lucida Sans Unicode" pitchFamily="34" charset="0"/>
              </a:rPr>
              <a:t>hyperspectral</a:t>
            </a:r>
            <a:r>
              <a:rPr lang="en-US" dirty="0">
                <a:latin typeface="Lucida Sans Unicode" pitchFamily="34" charset="0"/>
              </a:rPr>
              <a:t> data (100's of bands).</a:t>
            </a:r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685800" y="3352800"/>
            <a:ext cx="4419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Lucida Sans Unicode" pitchFamily="34" charset="0"/>
              </a:rPr>
              <a:t>Can store more than just byte data (half, full, double)</a:t>
            </a:r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685800" y="4343400"/>
            <a:ext cx="4114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Lucida Sans Unicode" pitchFamily="34" charset="0"/>
              </a:rPr>
              <a:t>The data can be stored in different organizations (BSQ,BIL,BIP)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495800" y="6611779"/>
            <a:ext cx="38862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 smtClean="0">
                <a:latin typeface="+mj-lt"/>
              </a:rPr>
              <a:t>http://www-mipl.jpl.nasa.gov/external/VICAR_file_fmt.pdf</a:t>
            </a:r>
            <a:endParaRPr lang="en-US" sz="10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ImageIO</a:t>
            </a:r>
            <a:r>
              <a:rPr lang="en-US" dirty="0" smtClean="0"/>
              <a:t> </a:t>
            </a:r>
            <a:r>
              <a:rPr lang="en-US" dirty="0" smtClean="0"/>
              <a:t>plugin</a:t>
            </a:r>
            <a:endParaRPr lang="en-US" dirty="0"/>
          </a:p>
        </p:txBody>
      </p:sp>
      <p:pic>
        <p:nvPicPr>
          <p:cNvPr id="1331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53400" y="5535613"/>
            <a:ext cx="990600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6553200" y="990600"/>
            <a:ext cx="1958975" cy="3117850"/>
          </a:xfrm>
          <a:noFill/>
        </p:spPr>
      </p:pic>
      <p:sp>
        <p:nvSpPr>
          <p:cNvPr id="13317" name="Rectangle 6"/>
          <p:cNvSpPr>
            <a:spLocks noChangeArrowheads="1"/>
          </p:cNvSpPr>
          <p:nvPr/>
        </p:nvSpPr>
        <p:spPr bwMode="auto">
          <a:xfrm>
            <a:off x="762000" y="1524000"/>
            <a:ext cx="53340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+mn-lt"/>
              </a:rPr>
              <a:t>ImageIO</a:t>
            </a:r>
            <a:r>
              <a:rPr lang="en-US" dirty="0">
                <a:latin typeface="+mn-lt"/>
              </a:rPr>
              <a:t> plug-ins provide a uniform way of </a:t>
            </a:r>
            <a:r>
              <a:rPr lang="en-US" dirty="0">
                <a:latin typeface="+mn-lt"/>
              </a:rPr>
              <a:t>transcoding</a:t>
            </a:r>
            <a:r>
              <a:rPr lang="en-US" dirty="0">
                <a:latin typeface="+mn-lt"/>
              </a:rPr>
              <a:t> image data across various formats, hiding format differences.</a:t>
            </a:r>
          </a:p>
        </p:txBody>
      </p:sp>
      <p:sp>
        <p:nvSpPr>
          <p:cNvPr id="13318" name="TextBox 7"/>
          <p:cNvSpPr txBox="1">
            <a:spLocks noChangeArrowheads="1"/>
          </p:cNvSpPr>
          <p:nvPr/>
        </p:nvSpPr>
        <p:spPr bwMode="auto">
          <a:xfrm>
            <a:off x="762000" y="3048000"/>
            <a:ext cx="5715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Lucida Sans Unicode" pitchFamily="34" charset="0"/>
              </a:rPr>
              <a:t>Converted a basic Java VICAR reader/writer into the </a:t>
            </a:r>
            <a:r>
              <a:rPr lang="en-US" dirty="0">
                <a:latin typeface="Lucida Sans Unicode" pitchFamily="34" charset="0"/>
              </a:rPr>
              <a:t>ImageIO</a:t>
            </a:r>
            <a:r>
              <a:rPr lang="en-US" dirty="0">
                <a:latin typeface="Lucida Sans Unicode" pitchFamily="34" charset="0"/>
              </a:rPr>
              <a:t> format</a:t>
            </a:r>
          </a:p>
        </p:txBody>
      </p:sp>
      <p:sp>
        <p:nvSpPr>
          <p:cNvPr id="13319" name="TextBox 10"/>
          <p:cNvSpPr txBox="1">
            <a:spLocks noChangeArrowheads="1"/>
          </p:cNvSpPr>
          <p:nvPr/>
        </p:nvSpPr>
        <p:spPr bwMode="auto">
          <a:xfrm>
            <a:off x="838200" y="4267200"/>
            <a:ext cx="46794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Lucida Sans Unicode" pitchFamily="34" charset="0"/>
              </a:rPr>
              <a:t>Added functionality </a:t>
            </a:r>
            <a:r>
              <a:rPr lang="en-US" dirty="0" smtClean="0">
                <a:latin typeface="Lucida Sans Unicode" pitchFamily="34" charset="0"/>
              </a:rPr>
              <a:t>to the basic plug-in</a:t>
            </a:r>
            <a:endParaRPr lang="en-US" dirty="0">
              <a:latin typeface="Lucida Sans Unicode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943600" y="4038600"/>
            <a:ext cx="32004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 smtClean="0"/>
              <a:t>http://blogs.zdnet.com/security/images/java_logo.gif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Understanding how the Java </a:t>
            </a:r>
            <a:r>
              <a:rPr lang="en-US" dirty="0" smtClean="0"/>
              <a:t>ImageIO</a:t>
            </a:r>
            <a:r>
              <a:rPr lang="en-US" dirty="0" smtClean="0"/>
              <a:t> plug-ins work</a:t>
            </a:r>
          </a:p>
          <a:p>
            <a:pPr>
              <a:buFont typeface="Wingdings 3" pitchFamily="18" charset="2"/>
              <a:buNone/>
            </a:pPr>
            <a:endParaRPr lang="en-US" dirty="0" smtClean="0"/>
          </a:p>
          <a:p>
            <a:r>
              <a:rPr lang="en-US" dirty="0" smtClean="0"/>
              <a:t>Understanding the VICAR file format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Using </a:t>
            </a:r>
            <a:r>
              <a:rPr lang="en-US" dirty="0" smtClean="0"/>
              <a:t>BufferedImages</a:t>
            </a:r>
            <a:r>
              <a:rPr lang="en-US" dirty="0" smtClean="0"/>
              <a:t>, </a:t>
            </a:r>
            <a:r>
              <a:rPr lang="en-US" dirty="0" smtClean="0"/>
              <a:t>Rasters</a:t>
            </a:r>
            <a:r>
              <a:rPr lang="en-US" dirty="0" smtClean="0"/>
              <a:t>, I/O streams, </a:t>
            </a:r>
            <a:r>
              <a:rPr lang="en-US" dirty="0" smtClean="0"/>
              <a:t>ColorModels</a:t>
            </a:r>
            <a:r>
              <a:rPr lang="en-US" dirty="0" smtClean="0"/>
              <a:t>, </a:t>
            </a:r>
            <a:r>
              <a:rPr lang="en-US" dirty="0" smtClean="0"/>
              <a:t>SampleModels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Challenges</a:t>
            </a:r>
            <a:endParaRPr lang="en-US" dirty="0"/>
          </a:p>
        </p:txBody>
      </p:sp>
      <p:pic>
        <p:nvPicPr>
          <p:cNvPr id="1434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53400" y="5535613"/>
            <a:ext cx="990600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VICAR plug-in incorporated into </a:t>
            </a:r>
            <a:r>
              <a:rPr lang="en-US" dirty="0" smtClean="0"/>
              <a:t>JMars</a:t>
            </a:r>
            <a:endParaRPr lang="en-US" dirty="0" smtClean="0"/>
          </a:p>
          <a:p>
            <a:pPr>
              <a:buFont typeface="Wingdings 3" pitchFamily="18" charset="2"/>
              <a:buNone/>
            </a:pPr>
            <a:endParaRPr lang="en-US" dirty="0" smtClean="0"/>
          </a:p>
          <a:p>
            <a:r>
              <a:rPr lang="en-US" dirty="0" smtClean="0"/>
              <a:t>Open source software that can be used by anyone</a:t>
            </a:r>
          </a:p>
          <a:p>
            <a:endParaRPr lang="en-US" dirty="0" smtClean="0"/>
          </a:p>
          <a:p>
            <a:r>
              <a:rPr lang="en-US" dirty="0" smtClean="0"/>
              <a:t>Can read floating point and double type data from scientific instruments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Importance of My Project</a:t>
            </a:r>
            <a:endParaRPr lang="en-US" dirty="0"/>
          </a:p>
        </p:txBody>
      </p:sp>
      <p:pic>
        <p:nvPicPr>
          <p:cNvPr id="1536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53400" y="5535613"/>
            <a:ext cx="990600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5200" y="2514600"/>
            <a:ext cx="1981200" cy="264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TextBox 4"/>
          <p:cNvSpPr txBox="1">
            <a:spLocks noChangeArrowheads="1"/>
          </p:cNvSpPr>
          <p:nvPr/>
        </p:nvSpPr>
        <p:spPr bwMode="auto">
          <a:xfrm>
            <a:off x="2895600" y="1447800"/>
            <a:ext cx="3284538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 dirty="0">
                <a:latin typeface="Lucida Sans Unicode" pitchFamily="34" charset="0"/>
              </a:rPr>
              <a:t>Thank You!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216</TotalTime>
  <Words>256</Words>
  <Application>Microsoft Office PowerPoint</Application>
  <PresentationFormat>On-screen Show (4:3)</PresentationFormat>
  <Paragraphs>47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Concourse</vt:lpstr>
      <vt:lpstr>VICAR Java ImageIO Plug-In Project</vt:lpstr>
      <vt:lpstr>Overview</vt:lpstr>
      <vt:lpstr>JMars</vt:lpstr>
      <vt:lpstr>VICAR File Format</vt:lpstr>
      <vt:lpstr>ImageIO plugin</vt:lpstr>
      <vt:lpstr>Challenges</vt:lpstr>
      <vt:lpstr>Importance of My Project</vt:lpstr>
      <vt:lpstr>Slide 8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VICAR Java ImageIO Plug-In Project</dc:title>
  <dc:creator>Sammy</dc:creator>
  <cp:lastModifiedBy>Sammy</cp:lastModifiedBy>
  <cp:revision>26</cp:revision>
  <dcterms:created xsi:type="dcterms:W3CDTF">2009-04-04T22:07:35Z</dcterms:created>
  <dcterms:modified xsi:type="dcterms:W3CDTF">2009-04-16T19:40:19Z</dcterms:modified>
</cp:coreProperties>
</file>